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4"/>
  </p:sldMasterIdLst>
  <p:sldIdLst>
    <p:sldId id="256" r:id="rId5"/>
    <p:sldId id="257" r:id="rId6"/>
    <p:sldId id="258" r:id="rId7"/>
    <p:sldId id="259" r:id="rId8"/>
    <p:sldId id="260" r:id="rId9"/>
    <p:sldId id="261" r:id="rId10"/>
    <p:sldId id="262" r:id="rId11"/>
    <p:sldId id="263" r:id="rId1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E71053-C704-4F5A-BCC7-00DF96E8DD5B}" v="15" dt="2021-10-04T15:30:41.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4907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49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87974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466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2233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75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06848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8436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406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143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5749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10/4/2021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5333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10/4/2021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0450694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2" r:id="rId6"/>
    <p:sldLayoutId id="2147483837" r:id="rId7"/>
    <p:sldLayoutId id="2147483838" r:id="rId8"/>
    <p:sldLayoutId id="2147483839" r:id="rId9"/>
    <p:sldLayoutId id="2147483840" r:id="rId10"/>
    <p:sldLayoutId id="2147483841" r:id="rId11"/>
    <p:sldLayoutId id="214748384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FB6BA45-21D7-4ECD-971E-90FC03AE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digital binary data on a screen">
            <a:extLst>
              <a:ext uri="{FF2B5EF4-FFF2-40B4-BE49-F238E27FC236}">
                <a16:creationId xmlns:a16="http://schemas.microsoft.com/office/drawing/2014/main" id="{1C313606-2FE5-4E1D-A598-8C83EEF311C4}"/>
              </a:ext>
            </a:extLst>
          </p:cNvPr>
          <p:cNvPicPr>
            <a:picLocks noChangeAspect="1"/>
          </p:cNvPicPr>
          <p:nvPr/>
        </p:nvPicPr>
        <p:blipFill rotWithShape="1">
          <a:blip r:embed="rId2"/>
          <a:srcRect/>
          <a:stretch/>
        </p:blipFill>
        <p:spPr>
          <a:xfrm>
            <a:off x="-109311" y="-238529"/>
            <a:ext cx="12191980" cy="6857990"/>
          </a:xfrm>
          <a:prstGeom prst="rect">
            <a:avLst/>
          </a:prstGeom>
        </p:spPr>
      </p:pic>
      <p:sp useBgFill="1">
        <p:nvSpPr>
          <p:cNvPr id="21" name="Freeform: Shape 17">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75AC529-1159-49EE-A2F8-61EC9487C323}"/>
              </a:ext>
            </a:extLst>
          </p:cNvPr>
          <p:cNvSpPr>
            <a:spLocks noGrp="1"/>
          </p:cNvSpPr>
          <p:nvPr>
            <p:ph type="ctrTitle"/>
          </p:nvPr>
        </p:nvSpPr>
        <p:spPr>
          <a:xfrm>
            <a:off x="8441389" y="2130969"/>
            <a:ext cx="3641280" cy="3504517"/>
          </a:xfrm>
        </p:spPr>
        <p:txBody>
          <a:bodyPr>
            <a:noAutofit/>
          </a:bodyPr>
          <a:lstStyle/>
          <a:p>
            <a:r>
              <a:rPr lang="en-US" sz="3600" i="0" dirty="0"/>
              <a:t>Home automation using Atmega328p with Bluetooth Protocol</a:t>
            </a:r>
            <a:endParaRPr lang="LID4096" sz="3600" i="0" dirty="0"/>
          </a:p>
        </p:txBody>
      </p:sp>
      <p:sp>
        <p:nvSpPr>
          <p:cNvPr id="5" name="TextBox 4">
            <a:extLst>
              <a:ext uri="{FF2B5EF4-FFF2-40B4-BE49-F238E27FC236}">
                <a16:creationId xmlns:a16="http://schemas.microsoft.com/office/drawing/2014/main" id="{88E5AE65-7CA4-4691-B80F-691680ADFAC4}"/>
              </a:ext>
            </a:extLst>
          </p:cNvPr>
          <p:cNvSpPr txBox="1"/>
          <p:nvPr/>
        </p:nvSpPr>
        <p:spPr>
          <a:xfrm>
            <a:off x="109331" y="4665990"/>
            <a:ext cx="4140877" cy="2246769"/>
          </a:xfrm>
          <a:prstGeom prst="rect">
            <a:avLst/>
          </a:prstGeom>
          <a:noFill/>
        </p:spPr>
        <p:txBody>
          <a:bodyPr wrap="none" rtlCol="0">
            <a:spAutoFit/>
          </a:bodyPr>
          <a:lstStyle/>
          <a:p>
            <a:r>
              <a:rPr lang="en-US" sz="2800" b="1" dirty="0">
                <a:latin typeface="Arial" panose="020B0604020202020204" pitchFamily="34" charset="0"/>
                <a:ea typeface="Cambria" panose="02040503050406030204" pitchFamily="18" charset="0"/>
                <a:cs typeface="Arial" panose="020B0604020202020204" pitchFamily="34" charset="0"/>
              </a:rPr>
              <a:t>Presented By:-</a:t>
            </a:r>
          </a:p>
          <a:p>
            <a:r>
              <a:rPr lang="en-US" sz="2800" b="1" dirty="0" err="1">
                <a:latin typeface="Arial" panose="020B0604020202020204" pitchFamily="34" charset="0"/>
                <a:ea typeface="Cambria" panose="02040503050406030204" pitchFamily="18" charset="0"/>
                <a:cs typeface="Arial" panose="020B0604020202020204" pitchFamily="34" charset="0"/>
              </a:rPr>
              <a:t>Siddhesh</a:t>
            </a:r>
            <a:r>
              <a:rPr lang="en-US" sz="2800" b="1" dirty="0">
                <a:latin typeface="Arial" panose="020B0604020202020204" pitchFamily="34" charset="0"/>
                <a:ea typeface="Cambria" panose="02040503050406030204" pitchFamily="18" charset="0"/>
                <a:cs typeface="Arial" panose="020B0604020202020204" pitchFamily="34" charset="0"/>
              </a:rPr>
              <a:t> Naik</a:t>
            </a:r>
          </a:p>
          <a:p>
            <a:r>
              <a:rPr lang="en-US" sz="2800" b="1" dirty="0">
                <a:latin typeface="Arial" panose="020B0604020202020204" pitchFamily="34" charset="0"/>
                <a:ea typeface="Cambria" panose="02040503050406030204" pitchFamily="18" charset="0"/>
                <a:cs typeface="Arial" panose="020B0604020202020204" pitchFamily="34" charset="0"/>
              </a:rPr>
              <a:t>Seat No 2017179</a:t>
            </a:r>
          </a:p>
          <a:p>
            <a:r>
              <a:rPr lang="en-US" sz="2800" b="1" dirty="0">
                <a:latin typeface="Arial" panose="020B0604020202020204" pitchFamily="34" charset="0"/>
                <a:ea typeface="Cambria" panose="02040503050406030204" pitchFamily="18" charset="0"/>
                <a:cs typeface="Arial" panose="020B0604020202020204" pitchFamily="34" charset="0"/>
              </a:rPr>
              <a:t>Department Of Physics</a:t>
            </a:r>
          </a:p>
          <a:p>
            <a:r>
              <a:rPr lang="en-US" sz="2800" b="1" dirty="0">
                <a:latin typeface="Arial" panose="020B0604020202020204" pitchFamily="34" charset="0"/>
                <a:ea typeface="Cambria" panose="02040503050406030204" pitchFamily="18" charset="0"/>
                <a:cs typeface="Arial" panose="020B0604020202020204" pitchFamily="34" charset="0"/>
              </a:rPr>
              <a:t>KJSSC</a:t>
            </a:r>
          </a:p>
        </p:txBody>
      </p:sp>
      <p:pic>
        <p:nvPicPr>
          <p:cNvPr id="10" name="Picture 9" descr="A picture containing text, electronics&#10;&#10;Description automatically generated">
            <a:extLst>
              <a:ext uri="{FF2B5EF4-FFF2-40B4-BE49-F238E27FC236}">
                <a16:creationId xmlns:a16="http://schemas.microsoft.com/office/drawing/2014/main" id="{570BB283-6C99-452F-8E5A-0F0B580E4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31" y="-24898"/>
            <a:ext cx="5544046" cy="4320996"/>
          </a:xfrm>
          <a:prstGeom prst="rect">
            <a:avLst/>
          </a:prstGeom>
          <a:ln>
            <a:noFill/>
          </a:ln>
          <a:effectLst>
            <a:softEdge rad="112500"/>
          </a:effectLst>
        </p:spPr>
      </p:pic>
    </p:spTree>
    <p:extLst>
      <p:ext uri="{BB962C8B-B14F-4D97-AF65-F5344CB8AC3E}">
        <p14:creationId xmlns:p14="http://schemas.microsoft.com/office/powerpoint/2010/main" val="18706972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AEB-7164-4D1A-BE7C-64393A479B0C}"/>
              </a:ext>
            </a:extLst>
          </p:cNvPr>
          <p:cNvSpPr>
            <a:spLocks noGrp="1"/>
          </p:cNvSpPr>
          <p:nvPr>
            <p:ph type="title"/>
          </p:nvPr>
        </p:nvSpPr>
        <p:spPr/>
        <p:txBody>
          <a:bodyPr/>
          <a:lstStyle/>
          <a:p>
            <a:r>
              <a:rPr lang="en-US" dirty="0"/>
              <a:t>Introduction</a:t>
            </a:r>
            <a:endParaRPr lang="LID4096" dirty="0"/>
          </a:p>
        </p:txBody>
      </p:sp>
      <p:sp>
        <p:nvSpPr>
          <p:cNvPr id="3" name="Content Placeholder 2">
            <a:extLst>
              <a:ext uri="{FF2B5EF4-FFF2-40B4-BE49-F238E27FC236}">
                <a16:creationId xmlns:a16="http://schemas.microsoft.com/office/drawing/2014/main" id="{A1D73E34-B8D9-412A-ACFC-9DF09CD2519C}"/>
              </a:ext>
            </a:extLst>
          </p:cNvPr>
          <p:cNvSpPr>
            <a:spLocks noGrp="1"/>
          </p:cNvSpPr>
          <p:nvPr>
            <p:ph idx="1"/>
          </p:nvPr>
        </p:nvSpPr>
        <p:spPr>
          <a:xfrm>
            <a:off x="838200" y="2011680"/>
            <a:ext cx="10515600" cy="4280836"/>
          </a:xfrm>
        </p:spPr>
        <p:txBody>
          <a:bodyPr>
            <a:noAutofit/>
          </a:bodyPr>
          <a:lstStyle/>
          <a:p>
            <a:r>
              <a:rPr lang="en-US" sz="3200" dirty="0">
                <a:latin typeface="Arial" panose="020B0604020202020204" pitchFamily="34" charset="0"/>
                <a:cs typeface="Arial" panose="020B0604020202020204" pitchFamily="34" charset="0"/>
              </a:rPr>
              <a:t>In today’s age of Information technology we are moving more towards making things wireless and home automation is one of the most promising application of wireless technology.</a:t>
            </a:r>
          </a:p>
          <a:p>
            <a:r>
              <a:rPr lang="en-US" sz="3200" dirty="0">
                <a:latin typeface="Arial" panose="020B0604020202020204" pitchFamily="34" charset="0"/>
                <a:cs typeface="Arial" panose="020B0604020202020204" pitchFamily="34" charset="0"/>
              </a:rPr>
              <a:t>This paper reveals us the use of Bluetooth protocol to automate our household appliances wirelessly</a:t>
            </a:r>
          </a:p>
          <a:p>
            <a:r>
              <a:rPr lang="en-US" sz="3200" dirty="0">
                <a:latin typeface="Arial" panose="020B0604020202020204" pitchFamily="34" charset="0"/>
                <a:cs typeface="Arial" panose="020B0604020202020204" pitchFamily="34" charset="0"/>
              </a:rPr>
              <a:t>After studying this paper we can design a low cost, reliable and scalable home automation system</a:t>
            </a:r>
            <a:endParaRPr lang="LID4096"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48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1C55-DA46-45C6-8F03-76E822C818A7}"/>
              </a:ext>
            </a:extLst>
          </p:cNvPr>
          <p:cNvSpPr>
            <a:spLocks noGrp="1"/>
          </p:cNvSpPr>
          <p:nvPr>
            <p:ph type="title"/>
          </p:nvPr>
        </p:nvSpPr>
        <p:spPr/>
        <p:txBody>
          <a:bodyPr/>
          <a:lstStyle/>
          <a:p>
            <a:r>
              <a:rPr lang="en-US" dirty="0"/>
              <a:t>Specifications</a:t>
            </a:r>
            <a:endParaRPr lang="LID4096" dirty="0"/>
          </a:p>
        </p:txBody>
      </p:sp>
      <p:sp>
        <p:nvSpPr>
          <p:cNvPr id="3" name="Content Placeholder 2">
            <a:extLst>
              <a:ext uri="{FF2B5EF4-FFF2-40B4-BE49-F238E27FC236}">
                <a16:creationId xmlns:a16="http://schemas.microsoft.com/office/drawing/2014/main" id="{E52F45D3-6DB5-4EF9-9F11-07D0AE7ACE47}"/>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Uses ATmega328p chip inform of an Arduino Board as the main microcontroller </a:t>
            </a:r>
          </a:p>
          <a:p>
            <a:r>
              <a:rPr lang="en-US" dirty="0">
                <a:latin typeface="Arial" panose="020B0604020202020204" pitchFamily="34" charset="0"/>
                <a:cs typeface="Arial" panose="020B0604020202020204" pitchFamily="34" charset="0"/>
              </a:rPr>
              <a:t>HC-05 Bluetooth module to establish a wireless communication between the smartphone and the microcontroller</a:t>
            </a:r>
          </a:p>
          <a:p>
            <a:r>
              <a:rPr lang="en-US" dirty="0">
                <a:latin typeface="Arial" panose="020B0604020202020204" pitchFamily="34" charset="0"/>
                <a:cs typeface="Arial" panose="020B0604020202020204" pitchFamily="34" charset="0"/>
              </a:rPr>
              <a:t>Software is written in C++ using Arduino IDE</a:t>
            </a:r>
          </a:p>
          <a:p>
            <a:r>
              <a:rPr lang="en-US" dirty="0">
                <a:latin typeface="Arial" panose="020B0604020202020204" pitchFamily="34" charset="0"/>
                <a:cs typeface="Arial" panose="020B0604020202020204" pitchFamily="34" charset="0"/>
              </a:rPr>
              <a:t> A Bluetooth terminal application is used to send command to HC-05 module.</a:t>
            </a:r>
            <a:endParaRPr lang="LID4096"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222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7E18-3F46-4475-B43F-39ABF8159687}"/>
              </a:ext>
            </a:extLst>
          </p:cNvPr>
          <p:cNvSpPr>
            <a:spLocks noGrp="1"/>
          </p:cNvSpPr>
          <p:nvPr>
            <p:ph type="title"/>
          </p:nvPr>
        </p:nvSpPr>
        <p:spPr/>
        <p:txBody>
          <a:bodyPr/>
          <a:lstStyle/>
          <a:p>
            <a:r>
              <a:rPr lang="en-US" dirty="0"/>
              <a:t>Hardware Architecture</a:t>
            </a:r>
            <a:endParaRPr lang="LID4096" dirty="0"/>
          </a:p>
        </p:txBody>
      </p:sp>
      <p:sp>
        <p:nvSpPr>
          <p:cNvPr id="3" name="Content Placeholder 2">
            <a:extLst>
              <a:ext uri="{FF2B5EF4-FFF2-40B4-BE49-F238E27FC236}">
                <a16:creationId xmlns:a16="http://schemas.microsoft.com/office/drawing/2014/main" id="{58A9CDBE-62A3-4F19-8779-63D1C0EEDF40}"/>
              </a:ext>
            </a:extLst>
          </p:cNvPr>
          <p:cNvSpPr>
            <a:spLocks noGrp="1"/>
          </p:cNvSpPr>
          <p:nvPr>
            <p:ph idx="1"/>
          </p:nvPr>
        </p:nvSpPr>
        <p:spPr/>
        <p:txBody>
          <a:bodyPr>
            <a:normAutofit lnSpcReduction="10000"/>
          </a:bodyPr>
          <a:lstStyle/>
          <a:p>
            <a:pPr marL="0" indent="0">
              <a:buNone/>
            </a:pPr>
            <a:r>
              <a:rPr lang="en-US" dirty="0"/>
              <a:t> </a:t>
            </a:r>
            <a:r>
              <a:rPr lang="en-US" b="1" dirty="0"/>
              <a:t>Atmega328p microcontroller in form of an Arduino Board</a:t>
            </a:r>
          </a:p>
          <a:p>
            <a:pPr marL="0" indent="0">
              <a:buNone/>
            </a:pPr>
            <a:r>
              <a:rPr lang="en-US" dirty="0"/>
              <a:t>                                                </a:t>
            </a:r>
          </a:p>
          <a:p>
            <a:pPr marL="0" indent="0">
              <a:buNone/>
            </a:pPr>
            <a:r>
              <a:rPr lang="en-US" dirty="0"/>
              <a:t>                                                  -</a:t>
            </a:r>
            <a:r>
              <a:rPr lang="en-US" dirty="0">
                <a:latin typeface="Arial" panose="020B0604020202020204" pitchFamily="34" charset="0"/>
                <a:cs typeface="Arial" panose="020B0604020202020204" pitchFamily="34" charset="0"/>
              </a:rPr>
              <a:t>Uses Atmega328p </a:t>
            </a:r>
            <a:r>
              <a:rPr lang="en-US" dirty="0" err="1">
                <a:latin typeface="Arial" panose="020B0604020202020204" pitchFamily="34" charset="0"/>
                <a:cs typeface="Arial" panose="020B0604020202020204" pitchFamily="34" charset="0"/>
              </a:rPr>
              <a:t>MuC</a:t>
            </a:r>
            <a:endParaRPr lang="en-US" dirty="0">
              <a:latin typeface="Arial" panose="020B0604020202020204" pitchFamily="34" charset="0"/>
              <a:cs typeface="Arial" panose="020B0604020202020204" pitchFamily="34" charset="0"/>
            </a:endParaRPr>
          </a:p>
          <a:p>
            <a:pPr marL="0" indent="0">
              <a:buNone/>
            </a:pPr>
            <a:r>
              <a:rPr lang="en-US" dirty="0"/>
              <a:t>                                                  -</a:t>
            </a:r>
            <a:r>
              <a:rPr lang="en-US" dirty="0">
                <a:latin typeface="Arial" panose="020B0604020202020204" pitchFamily="34" charset="0"/>
                <a:cs typeface="Arial" panose="020B0604020202020204" pitchFamily="34" charset="0"/>
              </a:rPr>
              <a:t>Has inbuilt Crystal Oscillator,</a:t>
            </a:r>
          </a:p>
          <a:p>
            <a:pPr marL="0" indent="0">
              <a:buNone/>
            </a:pPr>
            <a:r>
              <a:rPr lang="en-US" dirty="0">
                <a:latin typeface="Arial" panose="020B0604020202020204" pitchFamily="34" charset="0"/>
                <a:cs typeface="Arial" panose="020B0604020202020204" pitchFamily="34" charset="0"/>
              </a:rPr>
              <a:t>                                                  USB Voltage regulator, reset </a:t>
            </a:r>
          </a:p>
          <a:p>
            <a:pPr marL="0" indent="0">
              <a:buNone/>
            </a:pPr>
            <a:r>
              <a:rPr lang="en-US" dirty="0">
                <a:latin typeface="Arial" panose="020B0604020202020204" pitchFamily="34" charset="0"/>
                <a:cs typeface="Arial" panose="020B0604020202020204" pitchFamily="34" charset="0"/>
              </a:rPr>
              <a:t>                                                  button, 3.3V and 5V Voltage</a:t>
            </a:r>
          </a:p>
          <a:p>
            <a:pPr marL="0" indent="0">
              <a:buNone/>
            </a:pPr>
            <a:r>
              <a:rPr lang="en-US" dirty="0">
                <a:latin typeface="Arial" panose="020B0604020202020204" pitchFamily="34" charset="0"/>
                <a:cs typeface="Arial" panose="020B0604020202020204" pitchFamily="34" charset="0"/>
              </a:rPr>
              <a:t>                                                  regulator, Female GPIO</a:t>
            </a:r>
          </a:p>
          <a:p>
            <a:pPr marL="0" indent="0">
              <a:buNone/>
            </a:pPr>
            <a:r>
              <a:rPr lang="en-US" dirty="0">
                <a:latin typeface="Arial" panose="020B0604020202020204" pitchFamily="34" charset="0"/>
                <a:cs typeface="Arial" panose="020B0604020202020204" pitchFamily="34" charset="0"/>
              </a:rPr>
              <a:t>                                                  header pins.         </a:t>
            </a:r>
            <a:endParaRPr lang="LID4096" dirty="0">
              <a:latin typeface="Arial" panose="020B0604020202020204" pitchFamily="34" charset="0"/>
              <a:cs typeface="Arial" panose="020B0604020202020204" pitchFamily="34" charset="0"/>
            </a:endParaRPr>
          </a:p>
        </p:txBody>
      </p:sp>
      <p:pic>
        <p:nvPicPr>
          <p:cNvPr id="5" name="Picture 4" descr="A picture containing text, electronics, circuit&#10;&#10;Description automatically generated">
            <a:extLst>
              <a:ext uri="{FF2B5EF4-FFF2-40B4-BE49-F238E27FC236}">
                <a16:creationId xmlns:a16="http://schemas.microsoft.com/office/drawing/2014/main" id="{77D64409-0752-44FF-9310-1CB9EF9BC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43" y="2731168"/>
            <a:ext cx="5069304" cy="3761707"/>
          </a:xfrm>
          <a:prstGeom prst="rect">
            <a:avLst/>
          </a:prstGeom>
        </p:spPr>
      </p:pic>
    </p:spTree>
    <p:extLst>
      <p:ext uri="{BB962C8B-B14F-4D97-AF65-F5344CB8AC3E}">
        <p14:creationId xmlns:p14="http://schemas.microsoft.com/office/powerpoint/2010/main" val="316014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4641-E5C2-4879-8CAC-FF50BDD135B3}"/>
              </a:ext>
            </a:extLst>
          </p:cNvPr>
          <p:cNvSpPr>
            <a:spLocks noGrp="1"/>
          </p:cNvSpPr>
          <p:nvPr>
            <p:ph type="title"/>
          </p:nvPr>
        </p:nvSpPr>
        <p:spPr>
          <a:xfrm>
            <a:off x="838200" y="365125"/>
            <a:ext cx="10515600" cy="320675"/>
          </a:xfrm>
        </p:spPr>
        <p:txBody>
          <a:bodyPr>
            <a:normAutofit fontScale="90000"/>
          </a:bodyPr>
          <a:lstStyle/>
          <a:p>
            <a:r>
              <a:rPr lang="en-US" dirty="0"/>
              <a:t>             Ultrasonic sensor HC-SR04 </a:t>
            </a:r>
            <a:endParaRPr lang="LID4096" dirty="0"/>
          </a:p>
        </p:txBody>
      </p:sp>
      <p:pic>
        <p:nvPicPr>
          <p:cNvPr id="5" name="Content Placeholder 4" descr="A picture containing text, electronics&#10;&#10;Description automatically generated">
            <a:extLst>
              <a:ext uri="{FF2B5EF4-FFF2-40B4-BE49-F238E27FC236}">
                <a16:creationId xmlns:a16="http://schemas.microsoft.com/office/drawing/2014/main" id="{B32BFC02-BDF9-4EC1-9089-1997694C8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5864" y="1038893"/>
            <a:ext cx="5969440" cy="3104148"/>
          </a:xfrm>
        </p:spPr>
      </p:pic>
      <p:sp>
        <p:nvSpPr>
          <p:cNvPr id="7" name="TextBox 6">
            <a:extLst>
              <a:ext uri="{FF2B5EF4-FFF2-40B4-BE49-F238E27FC236}">
                <a16:creationId xmlns:a16="http://schemas.microsoft.com/office/drawing/2014/main" id="{F67A52CB-339D-4D3E-99E4-8117DDF58F8B}"/>
              </a:ext>
            </a:extLst>
          </p:cNvPr>
          <p:cNvSpPr txBox="1"/>
          <p:nvPr/>
        </p:nvSpPr>
        <p:spPr>
          <a:xfrm>
            <a:off x="741947" y="4248356"/>
            <a:ext cx="11024937" cy="2677656"/>
          </a:xfrm>
          <a:prstGeom prst="rect">
            <a:avLst/>
          </a:prstGeom>
          <a:noFill/>
        </p:spPr>
        <p:txBody>
          <a:bodyPr wrap="square" rtlCol="0">
            <a:spAutoFit/>
          </a:bodyPr>
          <a:lstStyle/>
          <a:p>
            <a:r>
              <a:rPr lang="en-US" dirty="0"/>
              <a:t>-</a:t>
            </a:r>
            <a:r>
              <a:rPr lang="en-US" sz="2400" dirty="0">
                <a:latin typeface="Arial" panose="020B0604020202020204" pitchFamily="34" charset="0"/>
                <a:cs typeface="Arial" panose="020B0604020202020204" pitchFamily="34" charset="0"/>
              </a:rPr>
              <a:t>It uses a 40Khz Ultrasound transducer to produce a sound wave and  by calculating the time taken for wave to get back to the receiver upon refection we get the distance from the object.</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MuC</a:t>
            </a:r>
            <a:r>
              <a:rPr lang="en-US" sz="2400" dirty="0">
                <a:latin typeface="Arial" panose="020B0604020202020204" pitchFamily="34" charset="0"/>
                <a:cs typeface="Arial" panose="020B0604020202020204" pitchFamily="34" charset="0"/>
              </a:rPr>
              <a:t> gives a pulse to Trig pin and measures the time taken for the pulse to appear at Echo pin ,thus taking the speed of sound we get the distance from the object to our sensor. </a:t>
            </a:r>
            <a:r>
              <a:rPr lang="en-US" sz="2400" dirty="0" err="1">
                <a:latin typeface="Arial" panose="020B0604020202020204" pitchFamily="34" charset="0"/>
                <a:cs typeface="Arial" panose="020B0604020202020204" pitchFamily="34" charset="0"/>
              </a:rPr>
              <a:t>Vcc</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Gnd</a:t>
            </a:r>
            <a:r>
              <a:rPr lang="en-US" sz="2400" dirty="0">
                <a:latin typeface="Arial" panose="020B0604020202020204" pitchFamily="34" charset="0"/>
                <a:cs typeface="Arial" panose="020B0604020202020204" pitchFamily="34" charset="0"/>
              </a:rPr>
              <a:t> are for powering the module.</a:t>
            </a:r>
          </a:p>
          <a:p>
            <a:r>
              <a:rPr lang="en-US" sz="2400" dirty="0">
                <a:latin typeface="Arial" panose="020B0604020202020204" pitchFamily="34" charset="0"/>
                <a:cs typeface="Arial" panose="020B0604020202020204" pitchFamily="34" charset="0"/>
              </a:rPr>
              <a:t> </a:t>
            </a:r>
            <a:endParaRPr lang="LID4096"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371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17E2-952F-4B8B-AD3E-DBDBFCC3DD20}"/>
              </a:ext>
            </a:extLst>
          </p:cNvPr>
          <p:cNvSpPr>
            <a:spLocks noGrp="1"/>
          </p:cNvSpPr>
          <p:nvPr>
            <p:ph type="title"/>
          </p:nvPr>
        </p:nvSpPr>
        <p:spPr>
          <a:xfrm>
            <a:off x="838200" y="365126"/>
            <a:ext cx="10515600" cy="753812"/>
          </a:xfrm>
        </p:spPr>
        <p:txBody>
          <a:bodyPr>
            <a:normAutofit/>
          </a:bodyPr>
          <a:lstStyle/>
          <a:p>
            <a:r>
              <a:rPr lang="en-US" sz="3600" dirty="0"/>
              <a:t>                 HC-05 Bluetooth Module</a:t>
            </a:r>
            <a:endParaRPr lang="LID4096" sz="3600" dirty="0"/>
          </a:p>
        </p:txBody>
      </p:sp>
      <p:pic>
        <p:nvPicPr>
          <p:cNvPr id="9" name="Content Placeholder 8" descr="A picture containing text, electronics, circuit&#10;&#10;Description automatically generated">
            <a:extLst>
              <a:ext uri="{FF2B5EF4-FFF2-40B4-BE49-F238E27FC236}">
                <a16:creationId xmlns:a16="http://schemas.microsoft.com/office/drawing/2014/main" id="{FB106772-98CD-41B4-963C-F25F63D3E3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7810" y="1047818"/>
            <a:ext cx="5674502" cy="2487702"/>
          </a:xfrm>
        </p:spPr>
      </p:pic>
      <p:sp>
        <p:nvSpPr>
          <p:cNvPr id="10" name="TextBox 9">
            <a:extLst>
              <a:ext uri="{FF2B5EF4-FFF2-40B4-BE49-F238E27FC236}">
                <a16:creationId xmlns:a16="http://schemas.microsoft.com/office/drawing/2014/main" id="{B8D63F14-AA0B-4510-987E-83F2BD038920}"/>
              </a:ext>
            </a:extLst>
          </p:cNvPr>
          <p:cNvSpPr txBox="1"/>
          <p:nvPr/>
        </p:nvSpPr>
        <p:spPr>
          <a:xfrm>
            <a:off x="838200" y="4033520"/>
            <a:ext cx="10683240"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HC 05 has TX and RX pins that will transmit and receive through UART protocol. This module will receive data through Bluetooth protocol and will communicate with the </a:t>
            </a:r>
            <a:r>
              <a:rPr lang="en-US" sz="2400" dirty="0" err="1">
                <a:latin typeface="Arial" panose="020B0604020202020204" pitchFamily="34" charset="0"/>
                <a:cs typeface="Arial" panose="020B0604020202020204" pitchFamily="34" charset="0"/>
              </a:rPr>
              <a:t>MuC</a:t>
            </a:r>
            <a:r>
              <a:rPr lang="en-US" sz="2400" dirty="0">
                <a:latin typeface="Arial" panose="020B0604020202020204" pitchFamily="34" charset="0"/>
                <a:cs typeface="Arial" panose="020B0604020202020204" pitchFamily="34" charset="0"/>
              </a:rPr>
              <a:t> through UART </a:t>
            </a:r>
            <a:endParaRPr lang="LID4096"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85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3052-8A75-4539-913F-835F0E71E35D}"/>
              </a:ext>
            </a:extLst>
          </p:cNvPr>
          <p:cNvSpPr>
            <a:spLocks noGrp="1"/>
          </p:cNvSpPr>
          <p:nvPr>
            <p:ph type="title"/>
          </p:nvPr>
        </p:nvSpPr>
        <p:spPr/>
        <p:txBody>
          <a:bodyPr>
            <a:normAutofit/>
          </a:bodyPr>
          <a:lstStyle/>
          <a:p>
            <a:r>
              <a:rPr lang="en-US" sz="3600" dirty="0"/>
              <a:t>                    4 Channel Relay board</a:t>
            </a:r>
            <a:endParaRPr lang="LID4096" sz="3600" dirty="0"/>
          </a:p>
        </p:txBody>
      </p:sp>
      <p:pic>
        <p:nvPicPr>
          <p:cNvPr id="5" name="Content Placeholder 4" descr="Graphical user interface&#10;&#10;Description automatically generated">
            <a:extLst>
              <a:ext uri="{FF2B5EF4-FFF2-40B4-BE49-F238E27FC236}">
                <a16:creationId xmlns:a16="http://schemas.microsoft.com/office/drawing/2014/main" id="{2487159C-238F-4495-B696-5C4D58A300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9869" y="1270000"/>
            <a:ext cx="4964853" cy="3723640"/>
          </a:xfrm>
        </p:spPr>
      </p:pic>
      <p:sp>
        <p:nvSpPr>
          <p:cNvPr id="6" name="TextBox 5">
            <a:extLst>
              <a:ext uri="{FF2B5EF4-FFF2-40B4-BE49-F238E27FC236}">
                <a16:creationId xmlns:a16="http://schemas.microsoft.com/office/drawing/2014/main" id="{1C560FA3-3769-48FE-B29B-7768BA1E34A6}"/>
              </a:ext>
            </a:extLst>
          </p:cNvPr>
          <p:cNvSpPr txBox="1"/>
          <p:nvPr/>
        </p:nvSpPr>
        <p:spPr>
          <a:xfrm>
            <a:off x="495300" y="4993640"/>
            <a:ext cx="11439525" cy="156966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has 4 electromechanical relay and their inputs are driven by optocouplers </a:t>
            </a:r>
          </a:p>
          <a:p>
            <a:r>
              <a:rPr lang="en-US" sz="2400" dirty="0">
                <a:latin typeface="Arial" panose="020B0604020202020204" pitchFamily="34" charset="0"/>
                <a:cs typeface="Arial" panose="020B0604020202020204" pitchFamily="34" charset="0"/>
              </a:rPr>
              <a:t>-Each relay has NO(Normally open), NC(Normally Connected), COM(Common terminal)</a:t>
            </a:r>
          </a:p>
          <a:p>
            <a:r>
              <a:rPr lang="en-US" sz="2400" dirty="0">
                <a:latin typeface="Arial" panose="020B0604020202020204" pitchFamily="34" charset="0"/>
                <a:cs typeface="Arial" panose="020B0604020202020204" pitchFamily="34" charset="0"/>
              </a:rPr>
              <a:t>-It can be driven by both 12V and 5V</a:t>
            </a:r>
            <a:endParaRPr lang="LID4096"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065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F09B-7A55-41D6-AD1B-40103B81845E}"/>
              </a:ext>
            </a:extLst>
          </p:cNvPr>
          <p:cNvSpPr>
            <a:spLocks noGrp="1"/>
          </p:cNvSpPr>
          <p:nvPr>
            <p:ph type="title"/>
          </p:nvPr>
        </p:nvSpPr>
        <p:spPr/>
        <p:txBody>
          <a:bodyPr/>
          <a:lstStyle/>
          <a:p>
            <a:r>
              <a:rPr lang="en-US" dirty="0"/>
              <a:t>Software Architecture</a:t>
            </a:r>
            <a:endParaRPr lang="LID4096" dirty="0"/>
          </a:p>
        </p:txBody>
      </p:sp>
      <p:sp>
        <p:nvSpPr>
          <p:cNvPr id="3" name="Content Placeholder 2">
            <a:extLst>
              <a:ext uri="{FF2B5EF4-FFF2-40B4-BE49-F238E27FC236}">
                <a16:creationId xmlns:a16="http://schemas.microsoft.com/office/drawing/2014/main" id="{01CB5C35-2482-4E9C-81A1-B212D1A38C12}"/>
              </a:ext>
            </a:extLst>
          </p:cNvPr>
          <p:cNvSpPr>
            <a:spLocks noGrp="1"/>
          </p:cNvSpPr>
          <p:nvPr>
            <p:ph idx="1"/>
          </p:nvPr>
        </p:nvSpPr>
        <p:spPr/>
        <p:txBody>
          <a:bodyPr/>
          <a:lstStyle/>
          <a:p>
            <a:endParaRPr lang="LID4096"/>
          </a:p>
        </p:txBody>
      </p:sp>
    </p:spTree>
    <p:extLst>
      <p:ext uri="{BB962C8B-B14F-4D97-AF65-F5344CB8AC3E}">
        <p14:creationId xmlns:p14="http://schemas.microsoft.com/office/powerpoint/2010/main" val="133958874"/>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1A1E2E"/>
      </a:dk2>
      <a:lt2>
        <a:srgbClr val="F0F3F2"/>
      </a:lt2>
      <a:accent1>
        <a:srgbClr val="E72989"/>
      </a:accent1>
      <a:accent2>
        <a:srgbClr val="D517C6"/>
      </a:accent2>
      <a:accent3>
        <a:srgbClr val="A729E7"/>
      </a:accent3>
      <a:accent4>
        <a:srgbClr val="5024D7"/>
      </a:accent4>
      <a:accent5>
        <a:srgbClr val="2949E7"/>
      </a:accent5>
      <a:accent6>
        <a:srgbClr val="1787D5"/>
      </a:accent6>
      <a:hlink>
        <a:srgbClr val="3F40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E0B589393FA04A87AA9A50DC05999A" ma:contentTypeVersion="0" ma:contentTypeDescription="Create a new document." ma:contentTypeScope="" ma:versionID="ff4d6bfe46895ab0aec46d9a2887c5f9">
  <xsd:schema xmlns:xsd="http://www.w3.org/2001/XMLSchema" xmlns:xs="http://www.w3.org/2001/XMLSchema" xmlns:p="http://schemas.microsoft.com/office/2006/metadata/properties" targetNamespace="http://schemas.microsoft.com/office/2006/metadata/properties" ma:root="true" ma:fieldsID="d921603e93b81dd3ed6976f8d80c41d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997082-F711-4E37-B127-BF14A5B84263}">
  <ds:schemaRefs>
    <ds:schemaRef ds:uri="http://purl.org/dc/terms/"/>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E4A9785-18E1-4A31-9334-7B658F36BC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FC302FC-DC9C-40D2-9968-3E3B4F2DC0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368</TotalTime>
  <Words>350</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Elephant</vt:lpstr>
      <vt:lpstr>BrushVTI</vt:lpstr>
      <vt:lpstr>Home automation using Atmega328p with Bluetooth Protocol</vt:lpstr>
      <vt:lpstr>Introduction</vt:lpstr>
      <vt:lpstr>Specifications</vt:lpstr>
      <vt:lpstr>Hardware Architecture</vt:lpstr>
      <vt:lpstr>             Ultrasonic sensor HC-SR04 </vt:lpstr>
      <vt:lpstr>                 HC-05 Bluetooth Module</vt:lpstr>
      <vt:lpstr>                    4 Channel Relay board</vt:lpstr>
      <vt:lpstr>Software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Subodh Hungund</dc:creator>
  <cp:lastModifiedBy>2017179-NAIK SIDDHESH VIKAS</cp:lastModifiedBy>
  <cp:revision>2</cp:revision>
  <dcterms:created xsi:type="dcterms:W3CDTF">2021-10-04T05:50:03Z</dcterms:created>
  <dcterms:modified xsi:type="dcterms:W3CDTF">2021-10-04T16:13:17Z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0x01010054E0B589393FA04A87AA9A50DC05999A</vt:lpwstr>
  </property>
</Properties>
</file>